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2"/>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280" r:id="rId35"/>
    <p:sldId id="342" r:id="rId36"/>
    <p:sldId id="347" r:id="rId37"/>
    <p:sldId id="282" r:id="rId38"/>
    <p:sldId id="287" r:id="rId39"/>
    <p:sldId id="338" r:id="rId40"/>
    <p:sldId id="284" r:id="rId41"/>
    <p:sldId id="288" r:id="rId42"/>
    <p:sldId id="339" r:id="rId43"/>
    <p:sldId id="285" r:id="rId44"/>
    <p:sldId id="289" r:id="rId45"/>
    <p:sldId id="340" r:id="rId46"/>
    <p:sldId id="286" r:id="rId47"/>
    <p:sldId id="316" r:id="rId48"/>
    <p:sldId id="358" r:id="rId49"/>
    <p:sldId id="346" r:id="rId50"/>
    <p:sldId id="291" r:id="rId51"/>
    <p:sldId id="293" r:id="rId52"/>
    <p:sldId id="297" r:id="rId53"/>
    <p:sldId id="298" r:id="rId54"/>
    <p:sldId id="294" r:id="rId55"/>
    <p:sldId id="299" r:id="rId56"/>
    <p:sldId id="357" r:id="rId57"/>
    <p:sldId id="313" r:id="rId58"/>
    <p:sldId id="300" r:id="rId59"/>
    <p:sldId id="301" r:id="rId60"/>
    <p:sldId id="359" r:id="rId61"/>
    <p:sldId id="312" r:id="rId62"/>
    <p:sldId id="303" r:id="rId63"/>
    <p:sldId id="304" r:id="rId64"/>
    <p:sldId id="305" r:id="rId65"/>
    <p:sldId id="307" r:id="rId66"/>
    <p:sldId id="308" r:id="rId67"/>
    <p:sldId id="309" r:id="rId68"/>
    <p:sldId id="310" r:id="rId69"/>
    <p:sldId id="322" r:id="rId70"/>
    <p:sldId id="311" r:id="rId71"/>
    <p:sldId id="360" r:id="rId72"/>
    <p:sldId id="323" r:id="rId73"/>
    <p:sldId id="321" r:id="rId74"/>
    <p:sldId id="325" r:id="rId75"/>
    <p:sldId id="326" r:id="rId76"/>
    <p:sldId id="343" r:id="rId77"/>
    <p:sldId id="327" r:id="rId78"/>
    <p:sldId id="350" r:id="rId79"/>
    <p:sldId id="331" r:id="rId80"/>
    <p:sldId id="351" r:id="rId81"/>
    <p:sldId id="348" r:id="rId82"/>
    <p:sldId id="352" r:id="rId83"/>
    <p:sldId id="349" r:id="rId84"/>
    <p:sldId id="353" r:id="rId85"/>
    <p:sldId id="361" r:id="rId86"/>
    <p:sldId id="362" r:id="rId87"/>
    <p:sldId id="363" r:id="rId88"/>
    <p:sldId id="332" r:id="rId89"/>
    <p:sldId id="354" r:id="rId90"/>
    <p:sldId id="355" r:id="rId9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357"/>
            <p14:sldId id="313"/>
            <p14:sldId id="300"/>
            <p14:sldId id="301"/>
            <p14:sldId id="359"/>
            <p14:sldId id="312"/>
            <p14:sldId id="303"/>
          </p14:sldIdLst>
        </p14:section>
        <p14:section name="BLOK 3" id="{5F20421C-9683-4279-88BB-65ED27F69780}">
          <p14:sldIdLst>
            <p14:sldId id="304"/>
            <p14:sldId id="305"/>
            <p14:sldId id="307"/>
            <p14:sldId id="308"/>
            <p14:sldId id="309"/>
            <p14:sldId id="310"/>
            <p14:sldId id="322"/>
            <p14:sldId id="311"/>
            <p14:sldId id="360"/>
            <p14:sldId id="323"/>
            <p14:sldId id="321"/>
            <p14:sldId id="325"/>
            <p14:sldId id="326"/>
            <p14:sldId id="343"/>
            <p14:sldId id="327"/>
            <p14:sldId id="350"/>
            <p14:sldId id="331"/>
            <p14:sldId id="351"/>
            <p14:sldId id="348"/>
            <p14:sldId id="352"/>
            <p14:sldId id="349"/>
            <p14:sldId id="353"/>
            <p14:sldId id="361"/>
            <p14:sldId id="362"/>
            <p14:sldId id="363"/>
            <p14:sldId id="332"/>
            <p14:sldId id="354"/>
            <p14:sldId id="3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92C"/>
    <a:srgbClr val="5F6475"/>
    <a:srgbClr val="63CCF1"/>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2" autoAdjust="0"/>
    <p:restoredTop sz="76410" autoAdjust="0"/>
  </p:normalViewPr>
  <p:slideViewPr>
    <p:cSldViewPr snapToGrid="0">
      <p:cViewPr varScale="1">
        <p:scale>
          <a:sx n="85" d="100"/>
          <a:sy n="85" d="100"/>
        </p:scale>
        <p:origin x="642" y="90"/>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16784016"/>
        <c:axId val="216784576"/>
      </c:barChart>
      <c:catAx>
        <c:axId val="21678401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16784576"/>
        <c:crosses val="autoZero"/>
        <c:auto val="1"/>
        <c:lblAlgn val="ctr"/>
        <c:lblOffset val="100"/>
        <c:noMultiLvlLbl val="0"/>
      </c:catAx>
      <c:valAx>
        <c:axId val="216784576"/>
        <c:scaling>
          <c:orientation val="minMax"/>
        </c:scaling>
        <c:delete val="1"/>
        <c:axPos val="t"/>
        <c:numFmt formatCode="0%" sourceLinked="1"/>
        <c:majorTickMark val="out"/>
        <c:minorTickMark val="none"/>
        <c:tickLblPos val="nextTo"/>
        <c:crossAx val="216784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21-10-2014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37</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41</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44</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47</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55</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59</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65</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66</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67</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70</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72</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73</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347883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90</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hyperlink" Target="presentatie-bestanden/nested-rows/index.html"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hyperlink" Target="presentatie-bestanden/tables/index.html"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hyperlink" Target="presentatie-bestanden/images/index.html" TargetMode="Externa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5.png"/><Relationship Id="rId4"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hyperlink" Target="presentatie-bestanden/viewport-incorrect/index.html" TargetMode="External"/><Relationship Id="rId2" Type="http://schemas.openxmlformats.org/officeDocument/2006/relationships/hyperlink" Target="presentatie-bestanden/viewport-correct/index.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478215" y="3594100"/>
            <a:ext cx="3235570" cy="68580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93000" sy="9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07407E-6 L 0 -0.23888 " pathEditMode="relative" rAng="0" ptsTypes="AA">
                                      <p:cBhvr>
                                        <p:cTn id="6" dur="2000" fill="hold"/>
                                        <p:tgtEl>
                                          <p:spTgt spid="8"/>
                                        </p:tgtEl>
                                        <p:attrNameLst>
                                          <p:attrName>ppt_x</p:attrName>
                                          <p:attrName>ppt_y</p:attrName>
                                        </p:attrNameLst>
                                      </p:cBhvr>
                                      <p:rCtr x="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3" name="Afbeelding 2"/>
            <p:cNvPicPr>
              <a:picLocks noChangeAspect="1"/>
            </p:cNvPicPr>
            <p:nvPr/>
          </p:nvPicPr>
          <p:blipFill rotWithShape="1">
            <a:blip r:embed="rId5"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grpSp>
        <p:nvGrpSpPr>
          <p:cNvPr id="12" name="Groep 11"/>
          <p:cNvGrpSpPr/>
          <p:nvPr/>
        </p:nvGrpSpPr>
        <p:grpSpPr>
          <a:xfrm>
            <a:off x="7359511" y="3390681"/>
            <a:ext cx="724177" cy="1534941"/>
            <a:chOff x="4478215" y="1917700"/>
            <a:chExt cx="3235570" cy="6858000"/>
          </a:xfrm>
        </p:grpSpPr>
        <p:pic>
          <p:nvPicPr>
            <p:cNvPr id="13" name="Afbeelding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14" name="Rechthoek 13"/>
            <p:cNvSpPr/>
            <p:nvPr/>
          </p:nvSpPr>
          <p:spPr>
            <a:xfrm>
              <a:off x="4724400" y="2895600"/>
              <a:ext cx="2781300" cy="4940300"/>
            </a:xfrm>
            <a:prstGeom prst="rect">
              <a:avLst/>
            </a:prstGeom>
            <a:blipFill dpi="0" rotWithShape="1">
              <a:blip r:embed="rId7">
                <a:alphaModFix amt="80000"/>
              </a:blip>
              <a:srcRect/>
              <a:tile tx="0" ty="0" sx="22000" sy="22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6" name="Afbeelding 15"/>
          <p:cNvPicPr>
            <a:picLocks noChangeAspect="1"/>
          </p:cNvPicPr>
          <p:nvPr/>
        </p:nvPicPr>
        <p:blipFill rotWithShape="1">
          <a:blip r:embed="rId8" cstate="print">
            <a:extLst>
              <a:ext uri="{28A0092B-C50C-407E-A947-70E740481C1C}">
                <a14:useLocalDpi xmlns:a14="http://schemas.microsoft.com/office/drawing/2010/main" val="0"/>
              </a:ext>
            </a:extLst>
          </a:blip>
          <a:srcRect l="14096" r="13784" b="50536"/>
          <a:stretch/>
        </p:blipFill>
        <p:spPr>
          <a:xfrm>
            <a:off x="3962400" y="2956689"/>
            <a:ext cx="2705100" cy="1691511"/>
          </a:xfrm>
          <a:prstGeom prst="rect">
            <a:avLst/>
          </a:prstGeom>
        </p:spPr>
      </p:pic>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7154390"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4778454"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5" name="Afbeelding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5">
              <a:alphaModFix amt="96000"/>
            </a:blip>
            <a:srcRect/>
            <a:tile tx="0" ty="0" sx="15000" sy="15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itel 1"/>
          <p:cNvSpPr>
            <a:spLocks noGrp="1"/>
          </p:cNvSpPr>
          <p:nvPr>
            <p:ph type="title"/>
          </p:nvPr>
        </p:nvSpPr>
        <p:spPr/>
        <p:txBody>
          <a:bodyPr>
            <a:normAutofit/>
          </a:bodyPr>
          <a:lstStyle/>
          <a:p>
            <a:r>
              <a:rPr lang="en-US" dirty="0" smtClean="0"/>
              <a:t>1 CODEBASE VOOR IEDER APPARAAT</a:t>
            </a:r>
            <a:endParaRPr lang="nl-NL" dirty="0"/>
          </a:p>
        </p:txBody>
      </p:sp>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1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2412"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ZIJN JE DOELEINDEN?</a:t>
            </a:r>
            <a:endParaRPr lang="nl-NL" dirty="0"/>
          </a:p>
        </p:txBody>
      </p:sp>
      <p:sp>
        <p:nvSpPr>
          <p:cNvPr id="3" name="Tijdelijke aanduiding voor inhoud 2"/>
          <p:cNvSpPr>
            <a:spLocks noGrp="1"/>
          </p:cNvSpPr>
          <p:nvPr>
            <p:ph sz="half" idx="1"/>
          </p:nvPr>
        </p:nvSpPr>
        <p:spPr/>
        <p:txBody>
          <a:bodyPr/>
          <a:lstStyle/>
          <a:p>
            <a:r>
              <a:rPr lang="nl-NL" dirty="0" smtClean="0"/>
              <a:t>Enterprise Software</a:t>
            </a:r>
          </a:p>
          <a:p>
            <a:r>
              <a:rPr lang="nl-NL" dirty="0" smtClean="0"/>
              <a:t>Content management system</a:t>
            </a:r>
          </a:p>
          <a:p>
            <a:r>
              <a:rPr lang="nl-NL" dirty="0" smtClean="0"/>
              <a:t>Single page </a:t>
            </a:r>
            <a:r>
              <a:rPr lang="nl-NL" dirty="0" err="1" smtClean="0"/>
              <a:t>application</a:t>
            </a:r>
            <a:r>
              <a:rPr lang="nl-NL" dirty="0" smtClean="0"/>
              <a:t> (SPA)</a:t>
            </a:r>
          </a:p>
          <a:p>
            <a:r>
              <a:rPr lang="nl-NL" dirty="0" smtClean="0"/>
              <a:t>Website</a:t>
            </a:r>
            <a:endParaRPr lang="nl-NL" dirty="0"/>
          </a:p>
        </p:txBody>
      </p:sp>
      <p:sp>
        <p:nvSpPr>
          <p:cNvPr id="6" name="Tijdelijke aanduiding voor inhoud 5"/>
          <p:cNvSpPr>
            <a:spLocks noGrp="1"/>
          </p:cNvSpPr>
          <p:nvPr>
            <p:ph sz="half" idx="2"/>
          </p:nvPr>
        </p:nvSpPr>
        <p:spPr/>
        <p:txBody>
          <a:bodyPr/>
          <a:lstStyle/>
          <a:p>
            <a:r>
              <a:rPr lang="nl-NL" dirty="0" smtClean="0"/>
              <a:t>Browser </a:t>
            </a:r>
            <a:r>
              <a:rPr lang="nl-NL" dirty="0"/>
              <a:t>support</a:t>
            </a:r>
          </a:p>
          <a:p>
            <a:r>
              <a:rPr lang="nl-NL" dirty="0" err="1" smtClean="0"/>
              <a:t>Fluid</a:t>
            </a:r>
            <a:endParaRPr lang="nl-NL" dirty="0"/>
          </a:p>
          <a:p>
            <a:r>
              <a:rPr lang="nl-NL" dirty="0" err="1" smtClean="0"/>
              <a:t>Fixed</a:t>
            </a:r>
            <a:endParaRPr lang="nl-NL" dirty="0" smtClean="0"/>
          </a:p>
          <a:p>
            <a:r>
              <a:rPr lang="nl-NL" dirty="0" smtClean="0"/>
              <a:t>Responsive</a:t>
            </a:r>
            <a:endParaRPr lang="nl-NL" dirty="0"/>
          </a:p>
        </p:txBody>
      </p:sp>
    </p:spTree>
    <p:extLst>
      <p:ext uri="{BB962C8B-B14F-4D97-AF65-F5344CB8AC3E}">
        <p14:creationId xmlns:p14="http://schemas.microsoft.com/office/powerpoint/2010/main" val="334053214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a:t>
            </a:r>
            <a:r>
              <a:rPr lang="nl-NL" dirty="0" smtClean="0"/>
              <a:t>: </a:t>
            </a:r>
            <a:r>
              <a:rPr lang="nl-NL" dirty="0" smtClean="0"/>
              <a:t>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dirty="0" smtClean="0">
                <a:solidFill>
                  <a:srgbClr val="5F6475"/>
                </a:solidFill>
              </a:rPr>
              <a:t>(box-</a:t>
            </a:r>
            <a:r>
              <a:rPr lang="nl-NL" dirty="0" err="1" smtClean="0">
                <a:solidFill>
                  <a:srgbClr val="5F6475"/>
                </a:solidFill>
              </a:rPr>
              <a:t>sizing</a:t>
            </a:r>
            <a:r>
              <a:rPr lang="nl-NL" dirty="0" smtClean="0">
                <a:solidFill>
                  <a:srgbClr val="5F6475"/>
                </a:solidFill>
              </a:rPr>
              <a:t> : content-box)</a:t>
            </a:r>
            <a:endParaRPr lang="nl-NL" dirty="0">
              <a:solidFill>
                <a:srgbClr val="5F6475"/>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dirty="0">
                <a:solidFill>
                  <a:srgbClr val="5F6475"/>
                </a:solidFill>
              </a:rPr>
              <a:t>(box-</a:t>
            </a:r>
            <a:r>
              <a:rPr lang="nl-NL" dirty="0" err="1">
                <a:solidFill>
                  <a:srgbClr val="5F6475"/>
                </a:solidFill>
              </a:rPr>
              <a:t>sizing</a:t>
            </a:r>
            <a:r>
              <a:rPr lang="nl-NL" dirty="0">
                <a:solidFill>
                  <a:srgbClr val="5F6475"/>
                </a:solidFill>
              </a:rPr>
              <a:t> : </a:t>
            </a:r>
            <a:r>
              <a:rPr lang="nl-NL" dirty="0" smtClean="0">
                <a:solidFill>
                  <a:srgbClr val="5F6475"/>
                </a:solidFill>
              </a:rPr>
              <a:t>border-box</a:t>
            </a:r>
            <a:r>
              <a:rPr lang="nl-NL" dirty="0">
                <a:solidFill>
                  <a:srgbClr val="5F6475"/>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t>
            </a:r>
            <a:r>
              <a:rPr lang="nl-NL" dirty="0" smtClean="0"/>
              <a:t>aan</a:t>
            </a:r>
          </a:p>
          <a:p>
            <a:r>
              <a:rPr lang="nl-NL" dirty="0" err="1" smtClean="0"/>
              <a:t>Fluid</a:t>
            </a:r>
            <a:r>
              <a:rPr lang="nl-NL" dirty="0" smtClean="0"/>
              <a:t> + responsive</a:t>
            </a:r>
            <a:endParaRPr lang="nl-NL" dirty="0" smtClean="0"/>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hlinkClick r:id="rId2" action="ppaction://hlinkfile"/>
              </a:rPr>
              <a:t>DEMO</a:t>
            </a:r>
            <a:endParaRPr lang="nl-NL" dirty="0"/>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Modals</a:t>
            </a:r>
            <a:endParaRPr lang="nl-NL" dirty="0" smtClean="0"/>
          </a:p>
          <a:p>
            <a:r>
              <a:rPr lang="nl-NL" dirty="0" err="1" smtClean="0"/>
              <a:t>Hovers</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nl-NL" dirty="0" smtClean="0"/>
              <a:t>DE VIEWPORT</a:t>
            </a:r>
            <a:endParaRPr lang="nl-NL" dirty="0"/>
          </a:p>
        </p:txBody>
      </p:sp>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hlinkClick r:id="rId2" action="ppaction://hlinkfile"/>
              </a:rPr>
              <a:t></a:t>
            </a:r>
            <a:r>
              <a:rPr lang="nl-NL" sz="16600" dirty="0" smtClean="0">
                <a:latin typeface="FontAwesome" pitchFamily="2" charset="0"/>
              </a:rPr>
              <a:t>     </a:t>
            </a:r>
            <a:r>
              <a:rPr lang="nl-NL" sz="16600" dirty="0" smtClean="0">
                <a:latin typeface="FontAwesome" pitchFamily="2" charset="0"/>
                <a:hlinkClick r:id="rId3" action="ppaction://hlinkfile"/>
              </a:rPr>
              <a:t></a:t>
            </a:r>
            <a:endParaRPr lang="nl-NL" sz="16600" dirty="0">
              <a:latin typeface="FontAwesome" pitchFamily="2" charset="0"/>
            </a:endParaRPr>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BINNEN BOOTSTRAP</a:t>
            </a:r>
            <a:endParaRPr lang="nl-NL" dirty="0"/>
          </a:p>
        </p:txBody>
      </p:sp>
    </p:spTree>
    <p:extLst>
      <p:ext uri="{BB962C8B-B14F-4D97-AF65-F5344CB8AC3E}">
        <p14:creationId xmlns:p14="http://schemas.microsoft.com/office/powerpoint/2010/main" val="400214787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Navigatie</a:t>
            </a:r>
          </a:p>
          <a:p>
            <a:r>
              <a:rPr lang="nl-NL" dirty="0" smtClean="0"/>
              <a:t>Verticaal</a:t>
            </a:r>
          </a:p>
          <a:p>
            <a:r>
              <a:rPr lang="nl-NL" dirty="0" smtClean="0"/>
              <a:t>Verdeling</a:t>
            </a:r>
          </a:p>
          <a:p>
            <a:r>
              <a:rPr lang="nl-NL" dirty="0" smtClean="0"/>
              <a:t>Dropdowns</a:t>
            </a:r>
          </a:p>
          <a:p>
            <a:r>
              <a:rPr lang="nl-NL" dirty="0" smtClean="0"/>
              <a:t>Tabbladen</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PAGINERING</a:t>
            </a:r>
            <a:endParaRPr lang="nl-NL" dirty="0"/>
          </a:p>
        </p:txBody>
      </p:sp>
      <p:sp>
        <p:nvSpPr>
          <p:cNvPr id="3" name="Tijdelijke aanduiding voor inhoud 2"/>
          <p:cNvSpPr>
            <a:spLocks noGrp="1"/>
          </p:cNvSpPr>
          <p:nvPr>
            <p:ph idx="1"/>
          </p:nvPr>
        </p:nvSpPr>
        <p:spPr/>
        <p:txBody>
          <a:bodyPr/>
          <a:lstStyle/>
          <a:p>
            <a:r>
              <a:rPr lang="nl-NL" dirty="0" smtClean="0"/>
              <a:t>Paginering</a:t>
            </a:r>
            <a:endParaRPr lang="nl-NL" dirty="0"/>
          </a:p>
          <a:p>
            <a:r>
              <a:rPr lang="nl-NL" dirty="0" err="1" smtClean="0"/>
              <a:t>Prev</a:t>
            </a:r>
            <a:r>
              <a:rPr lang="nl-NL" dirty="0" smtClean="0"/>
              <a:t> / next</a:t>
            </a:r>
          </a:p>
          <a:p>
            <a:r>
              <a:rPr lang="nl-NL" dirty="0" smtClean="0"/>
              <a:t>Styling</a:t>
            </a:r>
          </a:p>
          <a:p>
            <a:r>
              <a:rPr lang="nl-NL" dirty="0" smtClean="0"/>
              <a:t>Uitlijning</a:t>
            </a:r>
          </a:p>
          <a:p>
            <a:r>
              <a:rPr lang="nl-NL" dirty="0" smtClean="0"/>
              <a:t>In- en uitschakelen</a:t>
            </a:r>
          </a:p>
          <a:p>
            <a:r>
              <a:rPr lang="nl-NL" dirty="0" err="1" smtClean="0"/>
              <a:t>Infinite</a:t>
            </a:r>
            <a:r>
              <a:rPr lang="nl-NL" dirty="0" smtClean="0"/>
              <a:t> </a:t>
            </a:r>
            <a:r>
              <a:rPr lang="nl-NL" dirty="0" err="1"/>
              <a:t>scrolling</a:t>
            </a:r>
            <a:endParaRPr lang="nl-NL" dirty="0" smtClean="0"/>
          </a:p>
        </p:txBody>
      </p:sp>
    </p:spTree>
    <p:extLst>
      <p:ext uri="{BB962C8B-B14F-4D97-AF65-F5344CB8AC3E}">
        <p14:creationId xmlns:p14="http://schemas.microsoft.com/office/powerpoint/2010/main" val="3497190473"/>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22271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SIDEBARS</a:t>
            </a:r>
            <a:endParaRPr lang="nl-NL" dirty="0"/>
          </a:p>
        </p:txBody>
      </p:sp>
      <p:sp>
        <p:nvSpPr>
          <p:cNvPr id="3" name="Tijdelijke aanduiding voor inhoud 2"/>
          <p:cNvSpPr>
            <a:spLocks noGrp="1"/>
          </p:cNvSpPr>
          <p:nvPr>
            <p:ph idx="1"/>
          </p:nvPr>
        </p:nvSpPr>
        <p:spPr/>
        <p:txBody>
          <a:bodyPr/>
          <a:lstStyle/>
          <a:p>
            <a:r>
              <a:rPr lang="nl-NL" dirty="0" smtClean="0"/>
              <a:t>Waar te plaatsen</a:t>
            </a:r>
            <a:r>
              <a:rPr lang="nl-NL" dirty="0"/>
              <a:t> </a:t>
            </a:r>
            <a:r>
              <a:rPr lang="nl-NL" dirty="0" smtClean="0"/>
              <a:t>met welke resolutie</a:t>
            </a:r>
          </a:p>
          <a:p>
            <a:endParaRPr lang="nl-NL" dirty="0" smtClean="0"/>
          </a:p>
        </p:txBody>
      </p:sp>
    </p:spTree>
    <p:extLst>
      <p:ext uri="{BB962C8B-B14F-4D97-AF65-F5344CB8AC3E}">
        <p14:creationId xmlns:p14="http://schemas.microsoft.com/office/powerpoint/2010/main" val="460037876"/>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224946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1837494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MODALS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Full screen</a:t>
            </a:r>
          </a:p>
          <a:p>
            <a:r>
              <a:rPr lang="nl-NL" dirty="0" smtClean="0"/>
              <a:t>Formaat</a:t>
            </a:r>
          </a:p>
          <a:p>
            <a:r>
              <a:rPr lang="nl-NL" dirty="0" smtClean="0"/>
              <a:t>Content</a:t>
            </a:r>
          </a:p>
          <a:p>
            <a:r>
              <a:rPr lang="nl-NL" dirty="0" smtClean="0"/>
              <a:t>Scrollbar</a:t>
            </a:r>
          </a:p>
        </p:txBody>
      </p:sp>
    </p:spTree>
    <p:extLst>
      <p:ext uri="{BB962C8B-B14F-4D97-AF65-F5344CB8AC3E}">
        <p14:creationId xmlns:p14="http://schemas.microsoft.com/office/powerpoint/2010/main" val="1124647708"/>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9" name="Afbeelding 8"/>
          <p:cNvPicPr>
            <a:picLocks noChangeAspect="1"/>
          </p:cNvPicPr>
          <p:nvPr/>
        </p:nvPicPr>
        <p:blipFill rotWithShape="1">
          <a:blip r:embed="rId5">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0" name="Afbeelding 9"/>
          <p:cNvPicPr>
            <a:picLocks noChangeAspect="1"/>
          </p:cNvPicPr>
          <p:nvPr/>
        </p:nvPicPr>
        <p:blipFill rotWithShape="1">
          <a:blip r:embed="rId3">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456347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IMAGES</a:t>
            </a:r>
            <a:endParaRPr lang="nl-NL" dirty="0"/>
          </a:p>
        </p:txBody>
      </p:sp>
      <p:sp>
        <p:nvSpPr>
          <p:cNvPr id="3" name="Tijdelijke aanduiding voor inhoud 2"/>
          <p:cNvSpPr>
            <a:spLocks noGrp="1"/>
          </p:cNvSpPr>
          <p:nvPr>
            <p:ph idx="1"/>
          </p:nvPr>
        </p:nvSpPr>
        <p:spPr/>
        <p:txBody>
          <a:bodyPr/>
          <a:lstStyle/>
          <a:p>
            <a:r>
              <a:rPr lang="nl-NL" dirty="0" smtClean="0"/>
              <a:t>Picture element</a:t>
            </a:r>
          </a:p>
          <a:p>
            <a:r>
              <a:rPr lang="nl-NL" dirty="0" err="1" smtClean="0"/>
              <a:t>Srcset</a:t>
            </a:r>
            <a:r>
              <a:rPr lang="nl-NL" dirty="0" smtClean="0"/>
              <a:t/>
            </a:r>
            <a:br>
              <a:rPr lang="nl-NL" dirty="0" smtClean="0"/>
            </a:br>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66031734"/>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PICTURE ELEMENT</a:t>
            </a:r>
            <a:endParaRPr lang="nl-NL" dirty="0"/>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&lt;picture&gt;</a:t>
            </a:r>
            <a:endParaRPr lang="nl-NL" sz="2400" dirty="0">
              <a:solidFill>
                <a:srgbClr val="F8F8F2"/>
              </a:solidFill>
            </a:endParaRPr>
          </a:p>
          <a:p>
            <a:r>
              <a:rPr lang="nl-NL" sz="2400" dirty="0">
                <a:solidFill>
                  <a:srgbClr val="F8F8F2"/>
                </a:solidFill>
              </a:rPr>
              <a:t>    </a:t>
            </a:r>
            <a:r>
              <a:rPr lang="nl-NL" sz="2400" dirty="0">
                <a:solidFill>
                  <a:srgbClr val="75715E"/>
                </a:solidFill>
              </a:rPr>
              <a:t>&lt;!-- image </a:t>
            </a:r>
            <a:r>
              <a:rPr lang="nl-NL" sz="2400" dirty="0" err="1">
                <a:solidFill>
                  <a:srgbClr val="75715E"/>
                </a:solidFill>
              </a:rPr>
              <a:t>based</a:t>
            </a:r>
            <a:r>
              <a:rPr lang="nl-NL" sz="2400" dirty="0">
                <a:solidFill>
                  <a:srgbClr val="75715E"/>
                </a:solidFill>
              </a:rPr>
              <a:t> on media-query --&gt;</a:t>
            </a:r>
            <a:endParaRPr lang="nl-NL" sz="2400" dirty="0">
              <a:solidFill>
                <a:srgbClr val="F8F8F2"/>
              </a:solidFill>
            </a:endParaRPr>
          </a:p>
          <a:p>
            <a:r>
              <a:rPr lang="en-US" sz="2400" dirty="0">
                <a:solidFill>
                  <a:srgbClr val="F8F8F2"/>
                </a:solidFill>
              </a:rPr>
              <a:t>    </a:t>
            </a:r>
            <a:r>
              <a:rPr lang="en-US" sz="2400" dirty="0">
                <a:solidFill>
                  <a:srgbClr val="F92672"/>
                </a:solidFill>
              </a:rPr>
              <a:t>&lt;source</a:t>
            </a:r>
            <a:r>
              <a:rPr lang="en-US" sz="2400" dirty="0">
                <a:solidFill>
                  <a:srgbClr val="F8F8F2"/>
                </a:solidFill>
              </a:rPr>
              <a:t> </a:t>
            </a:r>
            <a:r>
              <a:rPr lang="en-US" sz="2400" dirty="0">
                <a:solidFill>
                  <a:srgbClr val="A6E22E"/>
                </a:solidFill>
              </a:rPr>
              <a:t>media=</a:t>
            </a:r>
            <a:r>
              <a:rPr lang="en-US" sz="2400" dirty="0">
                <a:solidFill>
                  <a:srgbClr val="E6DB74"/>
                </a:solidFill>
              </a:rPr>
              <a:t>"(max-width: 992px)"</a:t>
            </a:r>
            <a:r>
              <a:rPr lang="en-US" sz="2400" dirty="0">
                <a:solidFill>
                  <a:srgbClr val="F8F8F2"/>
                </a:solidFill>
              </a:rPr>
              <a:t> </a:t>
            </a:r>
            <a:r>
              <a:rPr lang="en-US" sz="2400" dirty="0" err="1">
                <a:solidFill>
                  <a:srgbClr val="A6E22E"/>
                </a:solidFill>
              </a:rPr>
              <a:t>srcset</a:t>
            </a:r>
            <a:r>
              <a:rPr lang="en-US" sz="2400" dirty="0">
                <a:solidFill>
                  <a:srgbClr val="A6E22E"/>
                </a:solidFill>
              </a:rPr>
              <a:t>=</a:t>
            </a:r>
            <a:r>
              <a:rPr lang="en-US" sz="2400" dirty="0">
                <a:solidFill>
                  <a:srgbClr val="E6DB74"/>
                </a:solidFill>
              </a:rPr>
              <a:t>"</a:t>
            </a:r>
            <a:r>
              <a:rPr lang="en-US" sz="2400" dirty="0" err="1">
                <a:solidFill>
                  <a:srgbClr val="E6DB74"/>
                </a:solidFill>
              </a:rPr>
              <a:t>url</a:t>
            </a:r>
            <a:r>
              <a:rPr lang="en-US" sz="2400" dirty="0">
                <a:solidFill>
                  <a:srgbClr val="E6DB74"/>
                </a:solidFill>
              </a:rPr>
              <a:t>"</a:t>
            </a:r>
            <a:r>
              <a:rPr lang="en-US" sz="2400" dirty="0">
                <a:solidFill>
                  <a:srgbClr val="F8F8F2"/>
                </a:solidFill>
              </a:rPr>
              <a:t> </a:t>
            </a:r>
            <a:r>
              <a:rPr lang="en-US" sz="2400" dirty="0">
                <a:solidFill>
                  <a:srgbClr val="F92672"/>
                </a:solidFill>
              </a:rPr>
              <a:t>/&gt;</a:t>
            </a:r>
            <a:endParaRPr lang="en-US" sz="2400" dirty="0">
              <a:solidFill>
                <a:srgbClr val="F8F8F2"/>
              </a:solidFill>
            </a:endParaRPr>
          </a:p>
          <a:p>
            <a:r>
              <a:rPr lang="nl-NL" sz="2400" dirty="0">
                <a:solidFill>
                  <a:srgbClr val="F8F8F2"/>
                </a:solidFill>
              </a:rPr>
              <a:t>    </a:t>
            </a:r>
            <a:r>
              <a:rPr lang="nl-NL" sz="2400" dirty="0">
                <a:solidFill>
                  <a:srgbClr val="F92672"/>
                </a:solidFill>
              </a:rPr>
              <a:t>&lt;source</a:t>
            </a:r>
            <a:r>
              <a:rPr lang="nl-NL" sz="2400" dirty="0">
                <a:solidFill>
                  <a:srgbClr val="F8F8F2"/>
                </a:solidFill>
              </a:rPr>
              <a:t> </a:t>
            </a:r>
            <a:r>
              <a:rPr lang="nl-NL" sz="2400" dirty="0">
                <a:solidFill>
                  <a:srgbClr val="A6E22E"/>
                </a:solidFill>
              </a:rPr>
              <a:t>media=</a:t>
            </a:r>
            <a:r>
              <a:rPr lang="nl-NL" sz="2400" dirty="0">
                <a:solidFill>
                  <a:srgbClr val="E6DB74"/>
                </a:solidFill>
              </a:rPr>
              <a:t>"(min-</a:t>
            </a:r>
            <a:r>
              <a:rPr lang="nl-NL" sz="2400" dirty="0" err="1">
                <a:solidFill>
                  <a:srgbClr val="E6DB74"/>
                </a:solidFill>
              </a:rPr>
              <a:t>width</a:t>
            </a:r>
            <a:r>
              <a:rPr lang="nl-NL" sz="2400" dirty="0">
                <a:solidFill>
                  <a:srgbClr val="E6DB74"/>
                </a:solidFill>
              </a:rPr>
              <a:t>: 992px)"</a:t>
            </a:r>
            <a:r>
              <a:rPr lang="nl-NL" sz="2400" dirty="0">
                <a:solidFill>
                  <a:srgbClr val="F8F8F2"/>
                </a:solidFill>
              </a:rPr>
              <a:t> </a:t>
            </a:r>
            <a:r>
              <a:rPr lang="nl-NL" sz="2400" dirty="0" err="1">
                <a:solidFill>
                  <a:srgbClr val="A6E22E"/>
                </a:solidFill>
              </a:rPr>
              <a:t>srcset</a:t>
            </a:r>
            <a:r>
              <a:rPr lang="nl-NL" sz="2400" dirty="0">
                <a:solidFill>
                  <a:srgbClr val="A6E22E"/>
                </a:solidFill>
              </a:rPr>
              <a:t>=</a:t>
            </a:r>
            <a:r>
              <a:rPr lang="nl-NL" sz="2400" dirty="0">
                <a:solidFill>
                  <a:srgbClr val="E6DB74"/>
                </a:solidFill>
              </a:rPr>
              <a:t>"</a:t>
            </a:r>
            <a:r>
              <a:rPr lang="nl-NL" sz="2400" dirty="0" err="1">
                <a:solidFill>
                  <a:srgbClr val="E6DB74"/>
                </a:solidFill>
              </a:rPr>
              <a:t>url</a:t>
            </a:r>
            <a:r>
              <a:rPr lang="nl-NL" sz="2400" dirty="0">
                <a:solidFill>
                  <a:srgbClr val="E6DB74"/>
                </a:solidFill>
              </a:rPr>
              <a:t>"</a:t>
            </a:r>
            <a:r>
              <a:rPr lang="nl-NL" sz="2400" dirty="0">
                <a:solidFill>
                  <a:srgbClr val="F8F8F2"/>
                </a:solidFill>
              </a:rPr>
              <a:t> </a:t>
            </a:r>
            <a:r>
              <a:rPr lang="nl-NL" sz="2400" dirty="0">
                <a:solidFill>
                  <a:srgbClr val="F92672"/>
                </a:solidFill>
              </a:rPr>
              <a:t>/&gt;</a:t>
            </a:r>
            <a:endParaRPr lang="nl-NL" sz="2400" dirty="0">
              <a:solidFill>
                <a:srgbClr val="F8F8F2"/>
              </a:solidFill>
            </a:endParaRPr>
          </a:p>
          <a:p>
            <a:r>
              <a:rPr lang="nl-NL" sz="2400" dirty="0">
                <a:solidFill>
                  <a:srgbClr val="F8F8F2"/>
                </a:solidFill>
              </a:rPr>
              <a:t>    </a:t>
            </a:r>
            <a:r>
              <a:rPr lang="nl-NL" sz="2400" dirty="0">
                <a:solidFill>
                  <a:srgbClr val="75715E"/>
                </a:solidFill>
              </a:rPr>
              <a:t>&lt;!-- default image --&gt;</a:t>
            </a:r>
            <a:endParaRPr lang="nl-NL" sz="2400" dirty="0">
              <a:solidFill>
                <a:srgbClr val="F8F8F2"/>
              </a:solidFill>
            </a:endParaRPr>
          </a:p>
          <a:p>
            <a:r>
              <a:rPr lang="en-US" sz="2400" dirty="0">
                <a:solidFill>
                  <a:srgbClr val="F8F8F2"/>
                </a:solidFill>
              </a:rPr>
              <a:t>    </a:t>
            </a:r>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err="1">
                <a:solidFill>
                  <a:srgbClr val="E6DB74"/>
                </a:solidFill>
              </a:rPr>
              <a:t>url</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F92672"/>
                </a:solidFill>
              </a:rPr>
              <a:t>/&gt;</a:t>
            </a:r>
            <a:endParaRPr lang="en-US" sz="2400" dirty="0">
              <a:solidFill>
                <a:srgbClr val="F8F8F2"/>
              </a:solidFill>
            </a:endParaRPr>
          </a:p>
          <a:p>
            <a:r>
              <a:rPr lang="nl-NL" sz="2400" dirty="0">
                <a:solidFill>
                  <a:srgbClr val="F92672"/>
                </a:solidFill>
              </a:rPr>
              <a:t>&lt;/picture&gt;</a:t>
            </a:r>
            <a:endParaRPr lang="nl-NL" sz="2400" dirty="0">
              <a:solidFill>
                <a:srgbClr val="F8F8F2"/>
              </a:solidFill>
            </a:endParaRPr>
          </a:p>
        </p:txBody>
      </p:sp>
    </p:spTree>
    <p:extLst>
      <p:ext uri="{BB962C8B-B14F-4D97-AF65-F5344CB8AC3E}">
        <p14:creationId xmlns:p14="http://schemas.microsoft.com/office/powerpoint/2010/main" val="3614441332"/>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SRCSET</a:t>
            </a:r>
            <a:endParaRPr lang="nl-NL" dirty="0"/>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1945451163"/>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a:t>
              </a:r>
              <a:r>
                <a:rPr lang="nl-NL" dirty="0" smtClean="0">
                  <a:solidFill>
                    <a:srgbClr val="5F6475"/>
                  </a:solidFill>
                </a:rPr>
                <a:t>12</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4172</TotalTime>
  <Words>1767</Words>
  <Application>Microsoft Office PowerPoint</Application>
  <PresentationFormat>Breedbeeld</PresentationFormat>
  <Paragraphs>430</Paragraphs>
  <Slides>90</Slides>
  <Notes>32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90</vt:i4>
      </vt:variant>
    </vt:vector>
  </HeadingPairs>
  <TitlesOfParts>
    <vt:vector size="99"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1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WAT ZIJN JE DOELEINDEN?</vt:lpstr>
      <vt:lpstr>HOE TE BEGINNEN</vt:lpstr>
      <vt:lpstr>SCHETSEN</vt:lpstr>
      <vt:lpstr>WAAROM SCHETSEN?</vt:lpstr>
      <vt:lpstr>OPDRACHT 1 : MAAK SCHETSEN VAN DE SCHERMEN VOOR DESKTOP</vt:lpstr>
      <vt:lpstr>BLOK 2 : 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DEMO</vt:lpstr>
      <vt:lpstr>VRAAG JEZELF AF</vt:lpstr>
      <vt:lpstr>RESPONSIVE IMAGES</vt:lpstr>
      <vt:lpstr>RESPONSIVE IMAGES</vt:lpstr>
      <vt:lpstr>DEMO</vt:lpstr>
      <vt:lpstr>VRAAG JEZELF AF</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DE VIEWPORT</vt:lpstr>
      <vt:lpstr>DE VIEWPORT</vt:lpstr>
      <vt:lpstr>DE VIEWPORT</vt:lpstr>
      <vt:lpstr>MEDIA QUERIES</vt:lpstr>
      <vt:lpstr>MEDIA QUERIES</vt:lpstr>
      <vt:lpstr>RESPONSIVE BINNEN BOOTSTRAP</vt:lpstr>
      <vt:lpstr>NAVIGATIE</vt:lpstr>
      <vt:lpstr>PowerPoint-presentatie</vt:lpstr>
      <vt:lpstr>PAGINERING</vt:lpstr>
      <vt:lpstr>PowerPoint-presentatie</vt:lpstr>
      <vt:lpstr>SIDEBARS</vt:lpstr>
      <vt:lpstr>PowerPoint-presentatie</vt:lpstr>
      <vt:lpstr>HOVERS</vt:lpstr>
      <vt:lpstr>PowerPoint-presentatie</vt:lpstr>
      <vt:lpstr>MODALS</vt:lpstr>
      <vt:lpstr>PowerPoint-presentatie</vt:lpstr>
      <vt:lpstr>IMAGES</vt:lpstr>
      <vt:lpstr>PICTURE ELEMENT</vt:lpstr>
      <vt:lpstr>SRCSET</vt:lpstr>
      <vt:lpstr>RESPONSIVE COLUMNS</vt:lpstr>
      <vt:lpstr>RESPONSIVE COLUMNS</vt:lpstr>
      <vt:lpstr>RESPONSIVE COLUMNS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229</cp:revision>
  <dcterms:created xsi:type="dcterms:W3CDTF">2014-05-15T18:34:00Z</dcterms:created>
  <dcterms:modified xsi:type="dcterms:W3CDTF">2014-10-21T12:53:22Z</dcterms:modified>
</cp:coreProperties>
</file>